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32"/>
  </p:notesMasterIdLst>
  <p:handoutMasterIdLst>
    <p:handoutMasterId r:id="rId33"/>
  </p:handoutMasterIdLst>
  <p:sldIdLst>
    <p:sldId id="257" r:id="rId5"/>
    <p:sldId id="258" r:id="rId6"/>
    <p:sldId id="259" r:id="rId7"/>
    <p:sldId id="260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62" r:id="rId28"/>
    <p:sldId id="263" r:id="rId29"/>
    <p:sldId id="264" r:id="rId30"/>
    <p:sldId id="265" r:id="rId31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ekly Intro - White BG" id="{B4587B1E-BB88-4173-8339-2929187587A5}">
          <p14:sldIdLst>
            <p14:sldId id="257"/>
            <p14:sldId id="258"/>
            <p14:sldId id="259"/>
            <p14:sldId id="260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9" autoAdjust="0"/>
    <p:restoredTop sz="94249" autoAdjust="0"/>
  </p:normalViewPr>
  <p:slideViewPr>
    <p:cSldViewPr snapToGrid="0">
      <p:cViewPr varScale="1">
        <p:scale>
          <a:sx n="69" d="100"/>
          <a:sy n="69" d="100"/>
        </p:scale>
        <p:origin x="-768" y="-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8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=""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=""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=""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=""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=""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740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7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669787EF-4945-477D-8013-49449A54202F}" type="slidenum">
              <a:rPr lang="en-US"/>
              <a:pPr/>
              <a:t>17</a:t>
            </a:fld>
            <a:endParaRPr lang="en-US"/>
          </a:p>
        </p:txBody>
      </p:sp>
      <p:sp>
        <p:nvSpPr>
          <p:cNvPr id="370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46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6D678C83-A4E2-4841-ACC4-3C6566050B65}" type="slidenum">
              <a:rPr lang="en-US"/>
              <a:pPr/>
              <a:t>18</a:t>
            </a:fld>
            <a:endParaRPr lang="en-US"/>
          </a:p>
        </p:txBody>
      </p:sp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80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EC8CA7BB-566C-48B3-B19A-D819E6603007}" type="slidenum">
              <a:rPr lang="en-US"/>
              <a:pPr/>
              <a:t>19</a:t>
            </a:fld>
            <a:endParaRPr lang="en-US"/>
          </a:p>
        </p:txBody>
      </p:sp>
      <p:sp>
        <p:nvSpPr>
          <p:cNvPr id="37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80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5EA9611E-9950-40B9-8EB0-3B6E505326E2}" type="slidenum">
              <a:rPr lang="en-US"/>
              <a:pPr/>
              <a:t>20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32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D4F028DB-690A-4B5C-8C01-BE4C50EFB1DF}" type="slidenum">
              <a:rPr lang="en-US"/>
              <a:pPr/>
              <a:t>21</a:t>
            </a:fld>
            <a:endParaRPr lang="en-US"/>
          </a:p>
        </p:txBody>
      </p:sp>
      <p:sp>
        <p:nvSpPr>
          <p:cNvPr id="376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21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01B055A1-1DD6-467E-A184-4321D4AF65DD}" type="slidenum">
              <a:rPr lang="en-US"/>
              <a:pPr/>
              <a:t>22</a:t>
            </a:fld>
            <a:endParaRPr lang="en-US"/>
          </a:p>
        </p:txBody>
      </p:sp>
      <p:sp>
        <p:nvSpPr>
          <p:cNvPr id="37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48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D7831951-035B-41BB-92E0-E4FADBE4895A}" type="slidenum">
              <a:rPr lang="en-US"/>
              <a:pPr/>
              <a:t>23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7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C5A096CF-60CE-49EE-BA55-973324AF901E}" type="slidenum">
              <a:rPr lang="en-US"/>
              <a:pPr/>
              <a:t>6</a:t>
            </a:fld>
            <a:endParaRPr lang="en-US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1244B496-1F33-44BD-83A2-5D6484FB5022}" type="slidenum">
              <a:rPr lang="en-US"/>
              <a:pPr/>
              <a:t>7</a:t>
            </a:fld>
            <a:endParaRPr lang="en-US"/>
          </a:p>
        </p:txBody>
      </p:sp>
      <p:sp>
        <p:nvSpPr>
          <p:cNvPr id="36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2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6A882988-02BC-4558-9366-3DA249EA8006}" type="slidenum">
              <a:rPr lang="en-US"/>
              <a:pPr/>
              <a:t>8</a:t>
            </a:fld>
            <a:endParaRPr lang="en-US"/>
          </a:p>
        </p:txBody>
      </p:sp>
      <p:sp>
        <p:nvSpPr>
          <p:cNvPr id="362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99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F44C2BB9-116C-4BFB-94B2-7B68B19B6BB7}" type="slidenum">
              <a:rPr lang="en-US"/>
              <a:pPr/>
              <a:t>9</a:t>
            </a:fld>
            <a:endParaRPr lang="en-US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23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9FA2A89F-6E8B-4AA4-917E-60E83AEB4EF8}" type="slidenum">
              <a:rPr lang="en-US"/>
              <a:pPr/>
              <a:t>10</a:t>
            </a:fld>
            <a:endParaRPr lang="en-US"/>
          </a:p>
        </p:txBody>
      </p:sp>
      <p:sp>
        <p:nvSpPr>
          <p:cNvPr id="364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83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D09AB479-CD6D-4F36-B6A2-AEC03F96DB2C}" type="slidenum">
              <a:rPr lang="en-US"/>
              <a:pPr/>
              <a:t>11</a:t>
            </a:fld>
            <a:endParaRPr lang="en-US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48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E30B39A8-BA8B-4993-B640-04246B5FFAEA}" type="slidenum">
              <a:rPr lang="en-US"/>
              <a:pPr/>
              <a:t>15</a:t>
            </a:fld>
            <a:endParaRPr lang="en-US"/>
          </a:p>
        </p:txBody>
      </p:sp>
      <p:sp>
        <p:nvSpPr>
          <p:cNvPr id="368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52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9286845"/>
            <a:ext cx="2971800" cy="488871"/>
          </a:xfrm>
          <a:prstGeom prst="rect">
            <a:avLst/>
          </a:prstGeom>
          <a:ln/>
        </p:spPr>
        <p:txBody>
          <a:bodyPr/>
          <a:lstStyle/>
          <a:p>
            <a:fld id="{CEE3D135-8E0E-46D1-B097-93F749B8F6FA}" type="slidenum">
              <a:rPr lang="en-US"/>
              <a:pPr/>
              <a:t>16</a:t>
            </a:fld>
            <a:endParaRPr lang="en-US"/>
          </a:p>
        </p:txBody>
      </p:sp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62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=""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=""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=""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=""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=""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=""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=""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=""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=""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=""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=""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=""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=""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=""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=""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=""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=""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=""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=""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=""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=""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=""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=""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=""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=""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=""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=""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=""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=""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=""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=""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=""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=""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=""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=""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=""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=""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=""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=""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=""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=""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=""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=""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=""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=""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=""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=""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=""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=""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=""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=""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=""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=""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=""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=""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=""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=""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=""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=""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=""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=""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=""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=""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=""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=""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=""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=""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114800"/>
            <a:ext cx="103632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914400" y="6324600"/>
            <a:ext cx="9042400" cy="25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Database Systems: Design, Implementation, &amp; Management, 7</a:t>
            </a:r>
            <a:r>
              <a:rPr lang="en-US" baseline="30000"/>
              <a:t>th</a:t>
            </a:r>
            <a:r>
              <a:rPr lang="en-US"/>
              <a:t> Edition, Rob &amp; Coronel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356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=""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=""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=""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=""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=""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=""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=""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  <p:sldLayoutId id="2147483759" r:id="rId4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00" y="3562815"/>
            <a:ext cx="6769100" cy="1752600"/>
          </a:xfrm>
        </p:spPr>
        <p:txBody>
          <a:bodyPr/>
          <a:lstStyle/>
          <a:p>
            <a:r>
              <a:rPr lang="en-US">
                <a:latin typeface="Arial" charset="0"/>
              </a:rPr>
              <a:t>Lecture </a:t>
            </a:r>
            <a:r>
              <a:rPr lang="en-US" dirty="0">
                <a:latin typeface="Arial" charset="0"/>
              </a:rPr>
              <a:t>7: Entity Relationship Model</a:t>
            </a:r>
          </a:p>
          <a:p>
            <a:r>
              <a:rPr lang="en-US" dirty="0">
                <a:latin typeface="Arial" charset="0"/>
              </a:rPr>
              <a:t>(Part 2)</a:t>
            </a:r>
            <a:endParaRPr lang="en-US" dirty="0"/>
          </a:p>
        </p:txBody>
      </p:sp>
      <p:sp>
        <p:nvSpPr>
          <p:cNvPr id="5" name="Text Box 6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3913188" y="2241361"/>
            <a:ext cx="6754812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800" dirty="0">
                <a:solidFill>
                  <a:schemeClr val="bg1"/>
                </a:solidFill>
              </a:rPr>
              <a:t>Introduction to Databases </a:t>
            </a:r>
            <a:br>
              <a:rPr lang="en-US" sz="38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CT042-3-1-IDB</a:t>
            </a:r>
          </a:p>
        </p:txBody>
      </p:sp>
    </p:spTree>
    <p:extLst>
      <p:ext uri="{BB962C8B-B14F-4D97-AF65-F5344CB8AC3E}">
        <p14:creationId xmlns:p14="http://schemas.microsoft.com/office/powerpoint/2010/main" val="11027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1143000"/>
          </a:xfrm>
        </p:spPr>
        <p:txBody>
          <a:bodyPr>
            <a:normAutofit/>
          </a:bodyPr>
          <a:lstStyle/>
          <a:p>
            <a:r>
              <a:rPr lang="en-US"/>
              <a:t>Relationship Participation (continued)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9" y="2071689"/>
            <a:ext cx="903922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887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Degree</a:t>
            </a:r>
          </a:p>
        </p:txBody>
      </p:sp>
      <p:sp>
        <p:nvSpPr>
          <p:cNvPr id="295941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Indicates number of entities or participants associated with a relationship</a:t>
            </a:r>
          </a:p>
          <a:p>
            <a:pPr>
              <a:lnSpc>
                <a:spcPct val="90000"/>
              </a:lnSpc>
            </a:pPr>
            <a:r>
              <a:rPr lang="en-US" dirty="0"/>
              <a:t>Unary relationship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Association is maintained within single entity </a:t>
            </a:r>
          </a:p>
          <a:p>
            <a:pPr>
              <a:lnSpc>
                <a:spcPct val="90000"/>
              </a:lnSpc>
            </a:pPr>
            <a:r>
              <a:rPr lang="en-US" dirty="0"/>
              <a:t>Binary relationship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Two entities are associated</a:t>
            </a:r>
          </a:p>
          <a:p>
            <a:pPr>
              <a:lnSpc>
                <a:spcPct val="90000"/>
              </a:lnSpc>
            </a:pPr>
            <a:r>
              <a:rPr lang="en-US" dirty="0"/>
              <a:t>Ternary relationship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Three entities are associated</a:t>
            </a:r>
          </a:p>
          <a:p>
            <a:pPr>
              <a:lnSpc>
                <a:spcPct val="90000"/>
              </a:lnSpc>
            </a:pPr>
            <a:r>
              <a:rPr lang="en-US" dirty="0"/>
              <a:t>Quaternary relationship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Four entities are associated</a:t>
            </a:r>
          </a:p>
        </p:txBody>
      </p:sp>
    </p:spTree>
    <p:extLst>
      <p:ext uri="{BB962C8B-B14F-4D97-AF65-F5344CB8AC3E}">
        <p14:creationId xmlns:p14="http://schemas.microsoft.com/office/powerpoint/2010/main" val="225202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050"/>
          <p:cNvSpPr>
            <a:spLocks noGrp="1" noChangeArrowheads="1"/>
          </p:cNvSpPr>
          <p:nvPr>
            <p:ph type="title"/>
          </p:nvPr>
        </p:nvSpPr>
        <p:spPr>
          <a:xfrm>
            <a:off x="1587500" y="266700"/>
            <a:ext cx="7924800" cy="1104900"/>
          </a:xfrm>
        </p:spPr>
        <p:txBody>
          <a:bodyPr/>
          <a:lstStyle/>
          <a:p>
            <a:pPr eaLnBrk="1" hangingPunct="1"/>
            <a:r>
              <a:rPr lang="en-AU" b="1">
                <a:cs typeface="Times New Roman" charset="0"/>
              </a:rPr>
              <a:t>Binary Relationship called </a:t>
            </a:r>
            <a:r>
              <a:rPr lang="en-AU" b="1" i="1">
                <a:cs typeface="Times New Roman" charset="0"/>
              </a:rPr>
              <a:t>P</a:t>
            </a:r>
            <a:r>
              <a:rPr lang="en-AU" b="1" i="1">
                <a:cs typeface="Arial" charset="0"/>
              </a:rPr>
              <a:t>Owns</a:t>
            </a:r>
            <a:endParaRPr lang="en-GB"/>
          </a:p>
        </p:txBody>
      </p:sp>
      <p:pic>
        <p:nvPicPr>
          <p:cNvPr id="161797" name="Picture 2053" descr="D:\Database System 3e_tiff\Ch11-tif\DS3-Figure 11-06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05001"/>
            <a:ext cx="779145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7770264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AU" b="1">
                <a:cs typeface="Times New Roman" charset="0"/>
              </a:rPr>
              <a:t>Ternary Relationship called </a:t>
            </a:r>
            <a:r>
              <a:rPr lang="en-AU" b="1" i="1">
                <a:cs typeface="Arial" charset="0"/>
              </a:rPr>
              <a:t>Registers</a:t>
            </a:r>
            <a:endParaRPr lang="en-GB"/>
          </a:p>
        </p:txBody>
      </p:sp>
      <p:pic>
        <p:nvPicPr>
          <p:cNvPr id="162821" name="Picture 1029" descr="D:\Database System 3e_tiff\Ch11-tif\DS3-Figure 11-07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05000"/>
            <a:ext cx="7315200" cy="264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8921733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4098"/>
          <p:cNvSpPr>
            <a:spLocks noGrp="1" noChangeArrowheads="1"/>
          </p:cNvSpPr>
          <p:nvPr>
            <p:ph type="title"/>
          </p:nvPr>
        </p:nvSpPr>
        <p:spPr>
          <a:xfrm>
            <a:off x="1524000" y="274638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AU" b="1">
                <a:cs typeface="Times New Roman" charset="0"/>
              </a:rPr>
              <a:t>Quaternary Relationship called </a:t>
            </a:r>
            <a:r>
              <a:rPr lang="en-AU" b="1" i="1">
                <a:cs typeface="Arial" charset="0"/>
              </a:rPr>
              <a:t>Arranges</a:t>
            </a:r>
          </a:p>
        </p:txBody>
      </p:sp>
      <p:pic>
        <p:nvPicPr>
          <p:cNvPr id="18436" name="Picture 4101" descr="D:\Database System 3e_tiff\Ch11-tif\DS3-Figure 11-08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52600"/>
            <a:ext cx="7162800" cy="359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62396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Recursive Relationships</a:t>
            </a:r>
          </a:p>
        </p:txBody>
      </p:sp>
      <p:sp>
        <p:nvSpPr>
          <p:cNvPr id="29696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Relationship can exist between occurrences of the same entity set</a:t>
            </a:r>
          </a:p>
          <a:p>
            <a:r>
              <a:rPr lang="en-US"/>
              <a:t>Naturally found within unary relationship</a:t>
            </a:r>
          </a:p>
        </p:txBody>
      </p:sp>
    </p:spTree>
    <p:extLst>
      <p:ext uri="{BB962C8B-B14F-4D97-AF65-F5344CB8AC3E}">
        <p14:creationId xmlns:p14="http://schemas.microsoft.com/office/powerpoint/2010/main" val="135943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en-US"/>
              <a:t>Recursive Relationships </a:t>
            </a:r>
            <a:br>
              <a:rPr lang="en-US"/>
            </a:br>
            <a:r>
              <a:rPr lang="en-US"/>
              <a:t>(continued)</a:t>
            </a:r>
          </a:p>
        </p:txBody>
      </p:sp>
      <p:pic>
        <p:nvPicPr>
          <p:cNvPr id="211979" name="Picture 11" descr="Fig04-18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00"/>
          <a:stretch/>
        </p:blipFill>
        <p:spPr>
          <a:xfrm>
            <a:off x="2286000" y="1676400"/>
            <a:ext cx="5090160" cy="4495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29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Recursive Relationships </a:t>
            </a:r>
            <a:br>
              <a:rPr lang="en-US" dirty="0"/>
            </a:br>
            <a:r>
              <a:rPr lang="en-US" dirty="0"/>
              <a:t>(continued)</a:t>
            </a:r>
          </a:p>
        </p:txBody>
      </p:sp>
      <p:pic>
        <p:nvPicPr>
          <p:cNvPr id="214027" name="Picture 11" descr="Fig04-19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5600" y="2057401"/>
            <a:ext cx="6400800" cy="380047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82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Recursive Relationships </a:t>
            </a:r>
            <a:br>
              <a:rPr lang="en-US"/>
            </a:br>
            <a:r>
              <a:rPr lang="en-US"/>
              <a:t>(continued)</a:t>
            </a:r>
          </a:p>
        </p:txBody>
      </p:sp>
      <p:pic>
        <p:nvPicPr>
          <p:cNvPr id="314373" name="Picture 5" descr="Fig04-2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90801" y="1905001"/>
            <a:ext cx="7089775" cy="359251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17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Recursive Relationships </a:t>
            </a:r>
            <a:br>
              <a:rPr lang="en-US"/>
            </a:br>
            <a:r>
              <a:rPr lang="en-US"/>
              <a:t>(continued)</a:t>
            </a:r>
          </a:p>
        </p:txBody>
      </p:sp>
      <p:pic>
        <p:nvPicPr>
          <p:cNvPr id="315397" name="Picture 5" descr="Fig04-2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2133600"/>
            <a:ext cx="5867400" cy="3733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3665" y="1697038"/>
            <a:ext cx="8229600" cy="4525962"/>
          </a:xfrm>
        </p:spPr>
        <p:txBody>
          <a:bodyPr/>
          <a:lstStyle/>
          <a:p>
            <a:r>
              <a:rPr lang="en-US" dirty="0"/>
              <a:t>ERD notation</a:t>
            </a:r>
          </a:p>
          <a:p>
            <a:r>
              <a:rPr lang="en-US" dirty="0"/>
              <a:t>Relationship Participation</a:t>
            </a:r>
          </a:p>
          <a:p>
            <a:r>
              <a:rPr lang="en-US" dirty="0"/>
              <a:t>Relationship Degree</a:t>
            </a:r>
          </a:p>
          <a:p>
            <a:r>
              <a:rPr lang="en-US" dirty="0"/>
              <a:t>Composite Entities</a:t>
            </a:r>
          </a:p>
          <a:p>
            <a:endParaRPr lang="en-US" dirty="0"/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1867" y="346114"/>
            <a:ext cx="58464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Topic &amp; Structure of The Lesson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270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Entities</a:t>
            </a:r>
          </a:p>
        </p:txBody>
      </p:sp>
      <p:sp>
        <p:nvSpPr>
          <p:cNvPr id="29798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bridge entities</a:t>
            </a:r>
          </a:p>
          <a:p>
            <a:r>
              <a:rPr lang="en-US" dirty="0"/>
              <a:t>Composed of primary keys of each of the entities to be connected</a:t>
            </a:r>
          </a:p>
          <a:p>
            <a:r>
              <a:rPr lang="en-US" dirty="0"/>
              <a:t>May also contain additional attributes that play no role in connective process</a:t>
            </a:r>
          </a:p>
        </p:txBody>
      </p:sp>
    </p:spTree>
    <p:extLst>
      <p:ext uri="{BB962C8B-B14F-4D97-AF65-F5344CB8AC3E}">
        <p14:creationId xmlns:p14="http://schemas.microsoft.com/office/powerpoint/2010/main" val="329222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Composite Entities (continued)</a:t>
            </a:r>
          </a:p>
        </p:txBody>
      </p:sp>
      <p:pic>
        <p:nvPicPr>
          <p:cNvPr id="224267" name="Picture 11" descr="Fig04-2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1905000"/>
            <a:ext cx="6781800" cy="4267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73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990600"/>
          </a:xfrm>
        </p:spPr>
        <p:txBody>
          <a:bodyPr/>
          <a:lstStyle/>
          <a:p>
            <a:r>
              <a:rPr lang="en-US"/>
              <a:t>Composite Entities (continued)</a:t>
            </a:r>
          </a:p>
        </p:txBody>
      </p:sp>
      <p:pic>
        <p:nvPicPr>
          <p:cNvPr id="226315" name="Picture 11" descr="Fig04-2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2057400"/>
            <a:ext cx="7315200" cy="3048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33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Composite Entities (continued)</a:t>
            </a:r>
          </a:p>
        </p:txBody>
      </p:sp>
      <p:pic>
        <p:nvPicPr>
          <p:cNvPr id="228363" name="Picture 11" descr="Fig04-26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1828800"/>
            <a:ext cx="7315200" cy="32766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01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1 example each for the relationship degree below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Unary / recursive 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Binary 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Ternary </a:t>
            </a:r>
          </a:p>
          <a:p>
            <a:pPr lvl="1"/>
            <a:r>
              <a:rPr lang="en-US" altLang="en-US" sz="1600" b="1">
                <a:latin typeface="Century Gothic" panose="020B0502020202020204" pitchFamily="34" charset="0"/>
              </a:rPr>
              <a:t>Quaternary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/>
              <a:t>Quick Review Question</a:t>
            </a:r>
          </a:p>
        </p:txBody>
      </p:sp>
    </p:spTree>
    <p:extLst>
      <p:ext uri="{BB962C8B-B14F-4D97-AF65-F5344CB8AC3E}">
        <p14:creationId xmlns:p14="http://schemas.microsoft.com/office/powerpoint/2010/main" val="111020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Entity relationship (ER) model </a:t>
            </a:r>
          </a:p>
          <a:p>
            <a:pPr lvl="1"/>
            <a:r>
              <a:rPr lang="en-US" dirty="0"/>
              <a:t>Uses ERD to represent conceptual database as viewed by end user</a:t>
            </a:r>
          </a:p>
          <a:p>
            <a:pPr lvl="1"/>
            <a:r>
              <a:rPr lang="en-US" dirty="0"/>
              <a:t>Includes connectivity and cardinality notations</a:t>
            </a:r>
          </a:p>
          <a:p>
            <a:r>
              <a:rPr lang="en-US" dirty="0" err="1"/>
              <a:t>Connectivities</a:t>
            </a:r>
            <a:r>
              <a:rPr lang="en-US" dirty="0"/>
              <a:t> and cardinalities are based on business rules</a:t>
            </a:r>
          </a:p>
          <a:p>
            <a:r>
              <a:rPr lang="en-US" dirty="0"/>
              <a:t>In ERM, M:N relationship is valid at conceptual level</a:t>
            </a:r>
          </a:p>
          <a:p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88465" y="411164"/>
            <a:ext cx="7690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36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36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36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117095" y="569139"/>
            <a:ext cx="56236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Question and Answer Session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114801" y="22860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9600" dirty="0">
                <a:ea typeface="新細明體" pitchFamily="18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450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normalization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2848067" y="569139"/>
            <a:ext cx="45047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u="sng" dirty="0">
                <a:solidFill>
                  <a:srgbClr val="003366"/>
                </a:solidFill>
              </a:rPr>
              <a:t>What we will cover next</a:t>
            </a:r>
            <a:endParaRPr lang="en-US" altLang="en-US" u="sng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13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At the end of this topic, You should be able to</a:t>
            </a:r>
          </a:p>
          <a:p>
            <a:pPr lvl="1"/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Construct an entity relational model based on a case study</a:t>
            </a:r>
          </a:p>
          <a:p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211536" y="350198"/>
            <a:ext cx="38363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21281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0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2000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Crow’s foot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Chen’s model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Unary / recursive relationship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Binary relationship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Ternary relationship</a:t>
            </a:r>
          </a:p>
          <a:p>
            <a:pPr lvl="1"/>
            <a:r>
              <a:rPr lang="en-US" altLang="en-US" sz="1600" b="1" dirty="0">
                <a:latin typeface="Century Gothic" panose="020B0502020202020204" pitchFamily="34" charset="0"/>
              </a:rPr>
              <a:t>Quaternary relationship</a:t>
            </a:r>
          </a:p>
          <a:p>
            <a:pPr lvl="1"/>
            <a:endParaRPr lang="en-US" altLang="en-US" sz="1600" b="1" dirty="0">
              <a:latin typeface="Century Gothic" panose="020B0502020202020204" pitchFamily="34" charset="0"/>
            </a:endParaRPr>
          </a:p>
          <a:p>
            <a:pPr lvl="1"/>
            <a:endParaRPr lang="en-US" altLang="en-US" sz="1600" b="1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1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1" y="1016576"/>
            <a:ext cx="7720441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85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Participation</a:t>
            </a:r>
          </a:p>
        </p:txBody>
      </p:sp>
      <p:sp>
        <p:nvSpPr>
          <p:cNvPr id="293895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Optional participation</a:t>
            </a:r>
          </a:p>
          <a:p>
            <a:pPr lvl="1"/>
            <a:r>
              <a:rPr lang="en-US"/>
              <a:t>One entity occurrence does not require corresponding entity occurrence in particular relationship</a:t>
            </a:r>
          </a:p>
          <a:p>
            <a:r>
              <a:rPr lang="en-US"/>
              <a:t>Mandatory participation</a:t>
            </a:r>
          </a:p>
          <a:p>
            <a:pPr lvl="1"/>
            <a:r>
              <a:rPr lang="en-US"/>
              <a:t>One entity occurrence requires corresponding entity occurrence in particular relationship</a:t>
            </a:r>
          </a:p>
        </p:txBody>
      </p:sp>
    </p:spTree>
    <p:extLst>
      <p:ext uri="{BB962C8B-B14F-4D97-AF65-F5344CB8AC3E}">
        <p14:creationId xmlns:p14="http://schemas.microsoft.com/office/powerpoint/2010/main" val="250994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512" y="404664"/>
            <a:ext cx="8534400" cy="1143000"/>
          </a:xfrm>
        </p:spPr>
        <p:txBody>
          <a:bodyPr>
            <a:normAutofit/>
          </a:bodyPr>
          <a:lstStyle/>
          <a:p>
            <a:r>
              <a:rPr lang="en-US" dirty="0"/>
              <a:t>Relationship Participation (continued)</a:t>
            </a:r>
          </a:p>
        </p:txBody>
      </p:sp>
      <p:pic>
        <p:nvPicPr>
          <p:cNvPr id="197644" name="Picture 12" descr="Fig04-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51584" y="1844824"/>
            <a:ext cx="7467600" cy="3200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878440" y="5157192"/>
            <a:ext cx="8534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CLASS is optional to PROFESSOR</a:t>
            </a:r>
          </a:p>
        </p:txBody>
      </p:sp>
    </p:spTree>
    <p:extLst>
      <p:ext uri="{BB962C8B-B14F-4D97-AF65-F5344CB8AC3E}">
        <p14:creationId xmlns:p14="http://schemas.microsoft.com/office/powerpoint/2010/main" val="319226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1143000"/>
          </a:xfrm>
        </p:spPr>
        <p:txBody>
          <a:bodyPr>
            <a:normAutofit/>
          </a:bodyPr>
          <a:lstStyle/>
          <a:p>
            <a:r>
              <a:rPr lang="en-US"/>
              <a:t>Relationship Participation (continued)</a:t>
            </a:r>
          </a:p>
        </p:txBody>
      </p:sp>
      <p:pic>
        <p:nvPicPr>
          <p:cNvPr id="201739" name="Picture 11" descr="Fig04-1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2133600"/>
            <a:ext cx="6705600" cy="2743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21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1143000"/>
          </a:xfrm>
        </p:spPr>
        <p:txBody>
          <a:bodyPr>
            <a:normAutofit/>
          </a:bodyPr>
          <a:lstStyle/>
          <a:p>
            <a:r>
              <a:rPr lang="en-US"/>
              <a:t>Relationship Participation (continued)</a:t>
            </a:r>
          </a:p>
        </p:txBody>
      </p:sp>
      <p:pic>
        <p:nvPicPr>
          <p:cNvPr id="312325" name="Picture 5" descr="Fig04-1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1981200"/>
            <a:ext cx="7467600" cy="29718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59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D3909F-E191-4C23-B23C-BA46B5ADDDA2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c0f90a4e-2534-4174-991f-0eb794d5b859"/>
    <ds:schemaRef ds:uri="http://purl.org/dc/terms/"/>
    <ds:schemaRef ds:uri="d2981e9c-0c44-4237-a41f-50944ddb2e5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6039F5-814C-4C5B-A6B0-438D9C48FD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f90a4e-2534-4174-991f-0eb794d5b859"/>
    <ds:schemaRef ds:uri="d2981e9c-0c44-4237-a41f-50944ddb2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1468</TotalTime>
  <Pages>11</Pages>
  <Words>362</Words>
  <Application>Microsoft Office PowerPoint</Application>
  <PresentationFormat>Custom</PresentationFormat>
  <Paragraphs>88</Paragraphs>
  <Slides>27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UCTI-Template-foundation-level</vt:lpstr>
      <vt:lpstr>Introduction to Databases  CT042-3-1-IDB</vt:lpstr>
      <vt:lpstr>Topic &amp; Structure of The Lesson</vt:lpstr>
      <vt:lpstr>Learning Outcomes</vt:lpstr>
      <vt:lpstr>Key Terms You Must Be Able To Use</vt:lpstr>
      <vt:lpstr>PowerPoint Presentation</vt:lpstr>
      <vt:lpstr>Relationship Participation</vt:lpstr>
      <vt:lpstr>Relationship Participation (continued)</vt:lpstr>
      <vt:lpstr>Relationship Participation (continued)</vt:lpstr>
      <vt:lpstr>Relationship Participation (continued)</vt:lpstr>
      <vt:lpstr>Relationship Participation (continued)</vt:lpstr>
      <vt:lpstr>Relationship Degree</vt:lpstr>
      <vt:lpstr>Binary Relationship called POwns</vt:lpstr>
      <vt:lpstr>Ternary Relationship called Registers</vt:lpstr>
      <vt:lpstr>Quaternary Relationship called Arranges</vt:lpstr>
      <vt:lpstr>Recursive Relationships</vt:lpstr>
      <vt:lpstr>Recursive Relationships  (continued)</vt:lpstr>
      <vt:lpstr>Recursive Relationships  (continued)</vt:lpstr>
      <vt:lpstr>Recursive Relationships  (continued)</vt:lpstr>
      <vt:lpstr>Recursive Relationships  (continued)</vt:lpstr>
      <vt:lpstr>Composite Entities</vt:lpstr>
      <vt:lpstr>Composite Entities (continued)</vt:lpstr>
      <vt:lpstr>Composite Entities (continued)</vt:lpstr>
      <vt:lpstr>Composite Entities (continued)</vt:lpstr>
      <vt:lpstr>Quick Review Question</vt:lpstr>
      <vt:lpstr>PowerPoint Presentation</vt:lpstr>
      <vt:lpstr>Question and Answer Session</vt:lpstr>
      <vt:lpstr>What we will cover next</vt:lpstr>
    </vt:vector>
  </TitlesOfParts>
  <Company>APU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HP</cp:lastModifiedBy>
  <cp:revision>332</cp:revision>
  <cp:lastPrinted>2023-02-03T03:07:34Z</cp:lastPrinted>
  <dcterms:created xsi:type="dcterms:W3CDTF">2005-08-02T10:18:20Z</dcterms:created>
  <dcterms:modified xsi:type="dcterms:W3CDTF">2024-12-26T08:19:50Z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